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9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1" autoAdjust="0"/>
    <p:restoredTop sz="93789" autoAdjust="0"/>
  </p:normalViewPr>
  <p:slideViewPr>
    <p:cSldViewPr snapToGrid="0">
      <p:cViewPr>
        <p:scale>
          <a:sx n="400" d="100"/>
          <a:sy n="400" d="100"/>
        </p:scale>
        <p:origin x="-19696" y="-8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70DCB-CA68-4CA0-9296-B3EB58237F90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C8B58-CB51-4E3C-ACB2-6553A0759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57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0C33A-FD4E-FD4A-8BDD-A74781825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921AA7-F11C-B3C7-21CB-AA8E17C6D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71758-0DAA-DCDB-5566-87B20032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C1AE77-5FB8-EEAA-E423-212253A6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00CAB-7CC9-7A47-3678-59DF7ECB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3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7B53F-36F1-759A-C93A-E83B0D87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AAAC35-7FE5-2BEE-18A9-AE149B95E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BE43F-25A2-1BA8-730E-5F4E0079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E20C0-81E8-387F-8320-ACFC92EB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386F08-1812-0B72-1F21-476E0625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8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00BA79-2D0E-1F0A-969E-153DB6D32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D9E3B6-21F6-B18B-2431-04BCE8653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CBD447-68A0-0D3F-6C7E-C0B07FF4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FF190-FAB2-E177-9183-E295DACD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B4F67-BDF4-AEA6-4497-2D356C97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46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D2922-E435-04C0-81F2-5ED47B43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B19E1-61F8-73B0-1BFC-C719AC20C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19A7C-47DB-E388-6980-FE66A193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3EE3C-FCA1-C47F-49C4-35737615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019-356D-F909-1900-BE01847C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8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71C05-AB34-4C26-E583-A0799BC4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A86ACE-8558-8DB7-FF15-7A4B15DC7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8562B9-B2A5-EFBF-562C-6EC5BA75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81375-77B3-B566-555A-FCB1B0F6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54A37-0E08-75E4-5B50-C87386B3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454CD-7EA2-9908-446B-EB92FC46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E1E17-CA70-E087-555A-C46300120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EDB57B-6D88-1744-20E9-D57E6E851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14F6F-7759-CA33-E829-5A8EBE1B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46CDCA-9458-2DD4-BFC4-E6C19BD3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E1478E-7D21-5DDC-9FEB-165E600E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68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EDC55-38CB-6958-D72E-A4627C67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0E26B-6FE3-B66D-6774-836AE5ACE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27440A-69B4-0E51-66FB-263DF5B32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7A5185-BA3A-6882-74B2-AD98D652F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BDCF3D-C7CE-9B89-3D30-659A506F5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4FCED6-CA03-352C-24D1-CB8D051D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6F637C-8818-1B32-3ACE-BCDE7569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E5AA28-7197-1C94-A395-AB1AA4A8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96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027A5-B61E-E274-1787-1E9DBA88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1049BE-42C8-0908-3C2C-2B5A1BC2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E7D64-1C31-5A98-E66D-F1F9DEF2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BF93A8-993D-7E7B-1521-78B50316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8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2CBAD3-8CB1-594F-CD6F-58151AF7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F044DF-DF41-46C9-628F-BB22F5F80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E38B83-D238-2875-3F8B-A8390779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3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13CA0-B6D9-8B9C-4F38-EB9ADCC81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ACED05-C694-EFFF-0F39-61C4FF56B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2B1C82-B12D-EBD5-BD5D-2A213B6DA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4A9EDF-F792-357C-3142-75B3F6CE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4CF98D-8215-DD2D-C57E-8C833CAD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ADC0D5-094A-3A5C-E01B-10BE6C4A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02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110E0-E0A1-0B11-0CBC-3367A60C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BAC4FF-919E-F0AF-2611-D6A0C59E0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4C8E4F-4DF1-2751-37E1-422CFC7C6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540973-E80C-3AA0-3BF6-83AA2E11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02464-1632-1B2F-C74E-97741BB4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642514-0107-F12B-E867-0B811D2A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89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62B889-FDCA-7C3C-11E3-422FAE4A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2DA83-7FEE-C1E9-89F2-ECFAF4437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05936-314B-65A1-38A1-A7304B5F0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E17543-1093-E1D9-E8E0-43309906E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9EAE7-0813-CE94-4EC4-F62133191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166633-CC74-4E33-A77B-10C3D0F6F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7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coupang.com/vp/products/6627048964?vendorItemId=82314545227&amp;sourceType=SDP_ALSO_VIEWED&amp;searchId=24e7233a1f4d4bb48df51ae0f7d43bde&amp;rmdId=24e7233a1f4d4bb48df51ae0f7d43bde&amp;eventLabel=recommendation_widget_pc_sdp_001&amp;platform=web&amp;rmdABTestInfo=69385:D&amp;rmdValue=p8039375299:vt-1.0.0:p6627048964&amp;isAddedCart=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30F3F62-B029-5E61-9DF5-6AB5CEE00BC2}"/>
              </a:ext>
            </a:extLst>
          </p:cNvPr>
          <p:cNvSpPr/>
          <p:nvPr/>
        </p:nvSpPr>
        <p:spPr>
          <a:xfrm>
            <a:off x="0" y="0"/>
            <a:ext cx="12192000" cy="421341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90E2B2-7957-6489-FE34-8D8CD9326119}"/>
              </a:ext>
            </a:extLst>
          </p:cNvPr>
          <p:cNvSpPr/>
          <p:nvPr/>
        </p:nvSpPr>
        <p:spPr>
          <a:xfrm>
            <a:off x="0" y="6436659"/>
            <a:ext cx="12192000" cy="421341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B967B3-4F0A-E68F-E4EA-AFA00E611CFF}"/>
              </a:ext>
            </a:extLst>
          </p:cNvPr>
          <p:cNvSpPr/>
          <p:nvPr/>
        </p:nvSpPr>
        <p:spPr>
          <a:xfrm rot="5400000">
            <a:off x="-3177991" y="3177990"/>
            <a:ext cx="6777321" cy="421341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CCF365-FA0F-F7B3-D7AD-FB30D61B781F}"/>
              </a:ext>
            </a:extLst>
          </p:cNvPr>
          <p:cNvSpPr/>
          <p:nvPr/>
        </p:nvSpPr>
        <p:spPr>
          <a:xfrm rot="5400000">
            <a:off x="8592669" y="3177990"/>
            <a:ext cx="6777321" cy="421341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41F481-861B-DC8E-F72A-5A322F5DA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68" y="1384611"/>
            <a:ext cx="10954264" cy="1175994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주차 </a:t>
            </a:r>
            <a:r>
              <a:rPr lang="ko-KR" altLang="en-US" dirty="0" err="1"/>
              <a:t>캡스톤</a:t>
            </a:r>
            <a:r>
              <a:rPr lang="ko-KR" altLang="en-US" dirty="0"/>
              <a:t> 연구진행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6296BD-4A75-40A4-DA54-DCC9A395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9127"/>
            <a:ext cx="9144000" cy="2354262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Handong</a:t>
            </a: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Global University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School of Mechanical &amp; Control Engineering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21800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226 Yun-Ki Noh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Date: 2024.10.10 (Week 7)</a:t>
            </a:r>
            <a:endParaRPr lang="ko-KR" altLang="en-US" sz="2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FB33F-28B1-B82B-E5D9-8474382013B1}"/>
              </a:ext>
            </a:extLst>
          </p:cNvPr>
          <p:cNvSpPr txBox="1"/>
          <p:nvPr/>
        </p:nvSpPr>
        <p:spPr>
          <a:xfrm>
            <a:off x="-50800" y="-38100"/>
            <a:ext cx="1955800" cy="45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24-2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Capstone</a:t>
            </a:r>
            <a:endParaRPr lang="en-US" altLang="ko-KR" sz="18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A1347-E0CA-2727-C3EE-A78BF31B57C0}"/>
              </a:ext>
            </a:extLst>
          </p:cNvPr>
          <p:cNvSpPr txBox="1"/>
          <p:nvPr/>
        </p:nvSpPr>
        <p:spPr>
          <a:xfrm>
            <a:off x="9047899" y="5899240"/>
            <a:ext cx="2722760" cy="45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Prof. Young-</a:t>
            </a:r>
            <a:r>
              <a:rPr lang="en-US" altLang="ko-KR" sz="18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Keun</a:t>
            </a:r>
            <a:r>
              <a:rPr lang="en-US" altLang="ko-KR" sz="1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Kim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B5413D-7EF1-6590-6C28-CE35F55AA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111" b="650"/>
          <a:stretch/>
        </p:blipFill>
        <p:spPr>
          <a:xfrm>
            <a:off x="454224" y="5899240"/>
            <a:ext cx="457171" cy="52100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610C1F4-4AE9-A82A-04E0-86190262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74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61E67-02E2-AAF7-49E9-397DF047B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DA08D0C-7FE1-2A06-3309-ED1C1A2C01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51350" cy="5622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3D </a:t>
            </a:r>
            <a:r>
              <a:rPr lang="en-US" altLang="ko-KR" sz="2800"/>
              <a:t>Scanning System </a:t>
            </a:r>
            <a:r>
              <a:rPr lang="ko-KR" altLang="en-US" sz="2800" dirty="0"/>
              <a:t>개요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BBBD44-ECA2-9E91-CB36-F0FC8CAB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A1917E0-D8DA-5A7F-B165-790EE21BB715}"/>
              </a:ext>
            </a:extLst>
          </p:cNvPr>
          <p:cNvGrpSpPr/>
          <p:nvPr/>
        </p:nvGrpSpPr>
        <p:grpSpPr>
          <a:xfrm>
            <a:off x="497481" y="798568"/>
            <a:ext cx="5598519" cy="5557782"/>
            <a:chOff x="131927" y="1300218"/>
            <a:chExt cx="5598519" cy="5557782"/>
          </a:xfrm>
        </p:grpSpPr>
        <p:pic>
          <p:nvPicPr>
            <p:cNvPr id="9" name="그림 8" descr="도표, 라인, 텍스트, 기술 도면이(가) 표시된 사진&#10;&#10;자동 생성된 설명">
              <a:extLst>
                <a:ext uri="{FF2B5EF4-FFF2-40B4-BE49-F238E27FC236}">
                  <a16:creationId xmlns:a16="http://schemas.microsoft.com/office/drawing/2014/main" id="{CF1A45E3-4D99-32DD-C765-D1840821A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27" y="1300218"/>
              <a:ext cx="5598519" cy="5421257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CBF6D6F-FADA-1E08-A667-D16201196888}"/>
                </a:ext>
              </a:extLst>
            </p:cNvPr>
            <p:cNvGrpSpPr/>
            <p:nvPr/>
          </p:nvGrpSpPr>
          <p:grpSpPr>
            <a:xfrm>
              <a:off x="3494273" y="6305248"/>
              <a:ext cx="398907" cy="552752"/>
              <a:chOff x="3494273" y="6305248"/>
              <a:chExt cx="398907" cy="5527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FE12D12-F9B2-5FF5-652D-5D4D5DFC4EF0}"/>
                      </a:ext>
                    </a:extLst>
                  </p:cNvPr>
                  <p:cNvSpPr txBox="1"/>
                  <p:nvPr/>
                </p:nvSpPr>
                <p:spPr>
                  <a:xfrm>
                    <a:off x="3494273" y="6305248"/>
                    <a:ext cx="30892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FE12D12-F9B2-5FF5-652D-5D4D5DFC4E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4273" y="6305248"/>
                    <a:ext cx="30892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원호 12">
                <a:extLst>
                  <a:ext uri="{FF2B5EF4-FFF2-40B4-BE49-F238E27FC236}">
                    <a16:creationId xmlns:a16="http://schemas.microsoft.com/office/drawing/2014/main" id="{868A00F2-6C8F-4CBA-E1B1-A567F8166084}"/>
                  </a:ext>
                </a:extLst>
              </p:cNvPr>
              <p:cNvSpPr/>
              <p:nvPr/>
            </p:nvSpPr>
            <p:spPr>
              <a:xfrm flipH="1">
                <a:off x="3713206" y="6443748"/>
                <a:ext cx="179974" cy="414252"/>
              </a:xfrm>
              <a:prstGeom prst="arc">
                <a:avLst>
                  <a:gd name="adj1" fmla="val 16530357"/>
                  <a:gd name="adj2" fmla="val 18512048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" name="그림 16" descr="도표, 스케치, 라인, 기술 도면이(가) 표시된 사진&#10;&#10;자동 생성된 설명">
            <a:extLst>
              <a:ext uri="{FF2B5EF4-FFF2-40B4-BE49-F238E27FC236}">
                <a16:creationId xmlns:a16="http://schemas.microsoft.com/office/drawing/2014/main" id="{CC63A69D-68F9-1C66-78BC-D84E3415C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89" y="1523698"/>
            <a:ext cx="4227219" cy="4705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B13075-196A-5C4A-D9B3-17D614613EAB}"/>
              </a:ext>
            </a:extLst>
          </p:cNvPr>
          <p:cNvSpPr txBox="1"/>
          <p:nvPr/>
        </p:nvSpPr>
        <p:spPr>
          <a:xfrm>
            <a:off x="1703688" y="6367548"/>
            <a:ext cx="36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카메라</a:t>
            </a:r>
            <a:r>
              <a:rPr lang="en-US" altLang="ko-KR" dirty="0"/>
              <a:t>/</a:t>
            </a:r>
            <a:r>
              <a:rPr lang="ko-KR" altLang="en-US" dirty="0"/>
              <a:t>렌즈 및 레이저 위치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2A769E-A3F4-D5B3-9ED0-487F079DD49C}"/>
              </a:ext>
            </a:extLst>
          </p:cNvPr>
          <p:cNvSpPr txBox="1"/>
          <p:nvPr/>
        </p:nvSpPr>
        <p:spPr>
          <a:xfrm>
            <a:off x="7220980" y="6352143"/>
            <a:ext cx="36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전체 뼈대 도식도</a:t>
            </a:r>
          </a:p>
        </p:txBody>
      </p:sp>
    </p:spTree>
    <p:extLst>
      <p:ext uri="{BB962C8B-B14F-4D97-AF65-F5344CB8AC3E}">
        <p14:creationId xmlns:p14="http://schemas.microsoft.com/office/powerpoint/2010/main" val="238576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DD53-5822-0985-D2C1-F32DED71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6DD3588-1C47-268C-A0BE-DAC63249FD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20778" cy="5622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전동장치구상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482BDB-DCB8-E06D-09CA-33030B4B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녹음 2024-10-10 150425">
            <a:hlinkClick r:id="" action="ppaction://media"/>
            <a:extLst>
              <a:ext uri="{FF2B5EF4-FFF2-40B4-BE49-F238E27FC236}">
                <a16:creationId xmlns:a16="http://schemas.microsoft.com/office/drawing/2014/main" id="{2C03B4A0-07FB-20D3-7AEC-39923E612F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250" y="1701885"/>
            <a:ext cx="6758618" cy="3454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8A1EED-B890-30D4-0A7A-9C6D3B9F0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881" y="1582084"/>
            <a:ext cx="4407660" cy="2519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AFF9C6-1A77-8A18-2350-2EC6F67F1695}"/>
              </a:ext>
            </a:extLst>
          </p:cNvPr>
          <p:cNvSpPr txBox="1"/>
          <p:nvPr/>
        </p:nvSpPr>
        <p:spPr>
          <a:xfrm>
            <a:off x="7182881" y="4286324"/>
            <a:ext cx="5009119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슬라이더 구입 및 </a:t>
            </a:r>
            <a:r>
              <a:rPr lang="ko-KR" altLang="en-US" dirty="0" err="1"/>
              <a:t>서보모터</a:t>
            </a:r>
            <a:r>
              <a:rPr lang="ko-KR" altLang="en-US" dirty="0"/>
              <a:t> 구동 고려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문제</a:t>
            </a:r>
            <a:r>
              <a:rPr lang="en-US" altLang="ko-KR" dirty="0"/>
              <a:t>: </a:t>
            </a:r>
            <a:r>
              <a:rPr lang="ko-KR" altLang="en-US" dirty="0"/>
              <a:t>배송기간</a:t>
            </a:r>
            <a:r>
              <a:rPr lang="en-US" altLang="ko-KR" dirty="0"/>
              <a:t>(10/28</a:t>
            </a:r>
            <a:r>
              <a:rPr lang="ko-KR" altLang="en-US" dirty="0"/>
              <a:t>도착예정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B61245-91BD-3326-915D-1D0F6B807341}"/>
              </a:ext>
            </a:extLst>
          </p:cNvPr>
          <p:cNvSpPr txBox="1"/>
          <p:nvPr/>
        </p:nvSpPr>
        <p:spPr>
          <a:xfrm>
            <a:off x="313250" y="5615582"/>
            <a:ext cx="111476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apple sd gothic neo"/>
              </a:rPr>
              <a:t>가격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 sd gothic neo"/>
              </a:rPr>
              <a:t>: 15,400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pple sd gothic neo"/>
              </a:rPr>
              <a:t>원</a:t>
            </a:r>
            <a:endParaRPr lang="en-US" altLang="ko-KR" b="1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l"/>
            <a:r>
              <a:rPr lang="ko-KR" altLang="en-US" b="1" dirty="0">
                <a:solidFill>
                  <a:srgbClr val="000000"/>
                </a:solidFill>
                <a:latin typeface="apple sd gothic neo"/>
              </a:rPr>
              <a:t>링크</a:t>
            </a:r>
            <a:r>
              <a:rPr lang="en-US" altLang="ko-KR" b="1" dirty="0">
                <a:solidFill>
                  <a:srgbClr val="000000"/>
                </a:solidFill>
                <a:latin typeface="apple sd gothic neo"/>
              </a:rPr>
              <a:t>: </a:t>
            </a:r>
            <a:r>
              <a:rPr lang="en-US" altLang="ko-KR" dirty="0" err="1">
                <a:hlinkClick r:id="rId6"/>
              </a:rPr>
              <a:t>Andoer</a:t>
            </a:r>
            <a:r>
              <a:rPr lang="en-US" altLang="ko-KR" dirty="0">
                <a:hlinkClick r:id="rId6"/>
              </a:rPr>
              <a:t> 50 </a:t>
            </a:r>
            <a:r>
              <a:rPr lang="ko-KR" altLang="en-US" dirty="0" err="1">
                <a:hlinkClick r:id="rId6"/>
              </a:rPr>
              <a:t>센치</a:t>
            </a:r>
            <a:r>
              <a:rPr lang="ko-KR" altLang="en-US" dirty="0">
                <a:hlinkClick r:id="rId6"/>
              </a:rPr>
              <a:t> </a:t>
            </a:r>
            <a:r>
              <a:rPr lang="ko-KR" altLang="en-US" dirty="0" err="1">
                <a:hlinkClick r:id="rId6"/>
              </a:rPr>
              <a:t>메터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/ 20 </a:t>
            </a:r>
            <a:r>
              <a:rPr lang="ko-KR" altLang="en-US" dirty="0">
                <a:hlinkClick r:id="rId6"/>
              </a:rPr>
              <a:t>인치 알루미늄 합금 카메라 트랙 슬라이더 비디오 안정제 레일 </a:t>
            </a:r>
            <a:r>
              <a:rPr lang="en-US" altLang="ko-KR" dirty="0">
                <a:hlinkClick r:id="rId6"/>
              </a:rPr>
              <a:t>DSLR </a:t>
            </a:r>
            <a:r>
              <a:rPr lang="ko-KR" altLang="en-US" dirty="0">
                <a:hlinkClick r:id="rId6"/>
              </a:rPr>
              <a:t>카메라 캠코더 </a:t>
            </a:r>
            <a:r>
              <a:rPr lang="en-US" altLang="ko-KR" dirty="0">
                <a:hlinkClick r:id="rId6"/>
              </a:rPr>
              <a:t>DV </a:t>
            </a:r>
            <a:r>
              <a:rPr lang="ko-KR" altLang="en-US" dirty="0">
                <a:hlinkClick r:id="rId6"/>
              </a:rPr>
              <a:t>필름 사진 최대 </a:t>
            </a:r>
            <a:r>
              <a:rPr lang="en-US" altLang="ko-KR" dirty="0">
                <a:hlinkClick r:id="rId6"/>
              </a:rPr>
              <a:t>11Lbs - </a:t>
            </a:r>
            <a:r>
              <a:rPr lang="ko-KR" altLang="en-US" dirty="0" err="1">
                <a:hlinkClick r:id="rId6"/>
              </a:rPr>
              <a:t>액션캠액세서리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| </a:t>
            </a:r>
            <a:r>
              <a:rPr lang="ko-KR" altLang="en-US" dirty="0" err="1">
                <a:hlinkClick r:id="rId6"/>
              </a:rPr>
              <a:t>쿠팡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(coupang.com)</a:t>
            </a:r>
            <a:endParaRPr lang="en-US" altLang="ko-KR" b="1" i="0" dirty="0">
              <a:solidFill>
                <a:srgbClr val="000000"/>
              </a:solidFill>
              <a:effectLst/>
              <a:latin typeface="apple sd gothic ne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9B86D4-1A3A-EBB9-71E8-716982A77452}"/>
              </a:ext>
            </a:extLst>
          </p:cNvPr>
          <p:cNvSpPr txBox="1"/>
          <p:nvPr/>
        </p:nvSpPr>
        <p:spPr>
          <a:xfrm>
            <a:off x="313250" y="1332553"/>
            <a:ext cx="6107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카메라 슬라이더 제작영상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9491F-E896-CC84-0B95-02566A54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DF224D99-7871-BDAB-3AE3-676A1E22FC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20778" cy="5622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7~8</a:t>
            </a:r>
            <a:r>
              <a:rPr lang="ko-KR" altLang="en-US" sz="2800" dirty="0"/>
              <a:t>주차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59F728-E2E7-CAA7-B59B-C184A2ED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FCCAECB-835B-620F-8982-2622632C7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24724"/>
              </p:ext>
            </p:extLst>
          </p:nvPr>
        </p:nvGraphicFramePr>
        <p:xfrm>
          <a:off x="0" y="3053424"/>
          <a:ext cx="12178465" cy="301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18">
                  <a:extLst>
                    <a:ext uri="{9D8B030D-6E8A-4147-A177-3AD203B41FA5}">
                      <a16:colId xmlns:a16="http://schemas.microsoft.com/office/drawing/2014/main" val="897191417"/>
                    </a:ext>
                  </a:extLst>
                </a:gridCol>
                <a:gridCol w="2281667">
                  <a:extLst>
                    <a:ext uri="{9D8B030D-6E8A-4147-A177-3AD203B41FA5}">
                      <a16:colId xmlns:a16="http://schemas.microsoft.com/office/drawing/2014/main" val="1789647400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2732876494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2497820897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3871201432"/>
                    </a:ext>
                  </a:extLst>
                </a:gridCol>
                <a:gridCol w="1162368">
                  <a:extLst>
                    <a:ext uri="{9D8B030D-6E8A-4147-A177-3AD203B41FA5}">
                      <a16:colId xmlns:a16="http://schemas.microsoft.com/office/drawing/2014/main" val="1769577761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455779002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1836174102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1754931281"/>
                    </a:ext>
                  </a:extLst>
                </a:gridCol>
                <a:gridCol w="1162368">
                  <a:extLst>
                    <a:ext uri="{9D8B030D-6E8A-4147-A177-3AD203B41FA5}">
                      <a16:colId xmlns:a16="http://schemas.microsoft.com/office/drawing/2014/main" val="30152948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3069846317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3239194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10/10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10/11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10/12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10/13(</a:t>
                      </a:r>
                      <a:r>
                        <a:rPr lang="ko-KR" altLang="en-US" sz="1600" dirty="0"/>
                        <a:t>일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10/14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10/15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10/16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10/17(</a:t>
                      </a:r>
                      <a:r>
                        <a:rPr lang="ko-KR" altLang="en-US" sz="1600" dirty="0"/>
                        <a:t>목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10/18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10/19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611866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메인 카메라와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기본 레이저로 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뼈대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케이스 설계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2"/>
                          </a:solidFill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8602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카메라 및 레이저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고정장치 설계 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2"/>
                          </a:solidFill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3489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출력 및 조립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2"/>
                          </a:solidFill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370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슬라이더 선정 및 주문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2"/>
                          </a:solidFill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15624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메인 카메라와 기본 레이저로 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스캔 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레이저 주문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2"/>
                          </a:solidFill>
                        </a:rPr>
                        <a:t>일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8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기본 레이저로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삼각 측량법 시도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2"/>
                          </a:solidFill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9198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189005-4E91-DEE1-8E1B-4E3FE33CBCAF}"/>
              </a:ext>
            </a:extLst>
          </p:cNvPr>
          <p:cNvSpPr txBox="1"/>
          <p:nvPr/>
        </p:nvSpPr>
        <p:spPr>
          <a:xfrm>
            <a:off x="247091" y="792136"/>
            <a:ext cx="6338887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지난 연구 요약</a:t>
            </a:r>
            <a:r>
              <a:rPr lang="en-US" altLang="ko-KR" dirty="0"/>
              <a:t>: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Telecentric</a:t>
            </a:r>
            <a:r>
              <a:rPr lang="ko-KR" altLang="en-US" dirty="0"/>
              <a:t> </a:t>
            </a:r>
            <a:r>
              <a:rPr lang="en-US" altLang="ko-KR" dirty="0"/>
              <a:t>Lens</a:t>
            </a:r>
            <a:r>
              <a:rPr lang="ko-KR" altLang="en-US" dirty="0"/>
              <a:t> 도입 및 </a:t>
            </a:r>
            <a:r>
              <a:rPr lang="en-US" altLang="ko-KR" dirty="0"/>
              <a:t>2d </a:t>
            </a:r>
            <a:r>
              <a:rPr lang="ko-KR" altLang="en-US" dirty="0"/>
              <a:t>카메라 선정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슬라이더의 필요성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52532-7BDB-0861-11CB-67BF97834766}"/>
              </a:ext>
            </a:extLst>
          </p:cNvPr>
          <p:cNvSpPr txBox="1"/>
          <p:nvPr/>
        </p:nvSpPr>
        <p:spPr>
          <a:xfrm>
            <a:off x="5226864" y="792136"/>
            <a:ext cx="6802439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7-8</a:t>
            </a:r>
            <a:r>
              <a:rPr lang="ko-KR" altLang="en-US" dirty="0"/>
              <a:t>주차 연구 목표</a:t>
            </a:r>
            <a:r>
              <a:rPr lang="en-US" altLang="ko-KR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레이저 도착 전까지 하드웨어</a:t>
            </a:r>
            <a:r>
              <a:rPr lang="en-US" altLang="ko-KR" dirty="0"/>
              <a:t>(</a:t>
            </a:r>
            <a:r>
              <a:rPr lang="ko-KR" altLang="en-US" dirty="0"/>
              <a:t>전동장치</a:t>
            </a:r>
            <a:r>
              <a:rPr lang="en-US" altLang="ko-KR" dirty="0"/>
              <a:t>x) </a:t>
            </a:r>
            <a:r>
              <a:rPr lang="ko-KR" altLang="en-US" dirty="0"/>
              <a:t>및 소프트웨어 구축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전체 뼈대구축</a:t>
            </a:r>
            <a:r>
              <a:rPr lang="en-US" altLang="ko-KR" dirty="0"/>
              <a:t>: </a:t>
            </a:r>
            <a:r>
              <a:rPr lang="ko-KR" altLang="en-US" dirty="0"/>
              <a:t>카메라</a:t>
            </a:r>
            <a:r>
              <a:rPr lang="en-US" altLang="ko-KR" dirty="0"/>
              <a:t>,</a:t>
            </a:r>
            <a:r>
              <a:rPr lang="ko-KR" altLang="en-US" dirty="0"/>
              <a:t>렌즈</a:t>
            </a:r>
            <a:r>
              <a:rPr lang="en-US" altLang="ko-KR" dirty="0"/>
              <a:t>,</a:t>
            </a:r>
            <a:r>
              <a:rPr lang="ko-KR" altLang="en-US" dirty="0"/>
              <a:t>기본레이저 고정하기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슬라이더 선정 및 구입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뼈대 구축이후 높이 계산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541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C3956-3EA0-8CDD-761C-124976E0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10F3D-00CE-8A47-7863-C6D3919C9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2520779" cy="56223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지난 연구목표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29FA9DB-8DDB-2365-C6EE-7D97DA16D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60204"/>
              </p:ext>
            </p:extLst>
          </p:nvPr>
        </p:nvGraphicFramePr>
        <p:xfrm>
          <a:off x="822710" y="1350434"/>
          <a:ext cx="10218451" cy="4157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031">
                  <a:extLst>
                    <a:ext uri="{9D8B030D-6E8A-4147-A177-3AD203B41FA5}">
                      <a16:colId xmlns:a16="http://schemas.microsoft.com/office/drawing/2014/main" val="2682917272"/>
                    </a:ext>
                  </a:extLst>
                </a:gridCol>
                <a:gridCol w="4044684">
                  <a:extLst>
                    <a:ext uri="{9D8B030D-6E8A-4147-A177-3AD203B41FA5}">
                      <a16:colId xmlns:a16="http://schemas.microsoft.com/office/drawing/2014/main" val="72485984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581670977"/>
                    </a:ext>
                  </a:extLst>
                </a:gridCol>
                <a:gridCol w="3559493">
                  <a:extLst>
                    <a:ext uri="{9D8B030D-6E8A-4147-A177-3AD203B41FA5}">
                      <a16:colId xmlns:a16="http://schemas.microsoft.com/office/drawing/2014/main" val="937320387"/>
                    </a:ext>
                  </a:extLst>
                </a:gridCol>
              </a:tblGrid>
              <a:tr h="5938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성취여부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99968"/>
                  </a:ext>
                </a:extLst>
              </a:tr>
              <a:tr h="59387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기본장비로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3d scan </a:t>
                      </a:r>
                    </a:p>
                    <a:p>
                      <a:pPr algn="ctr" latinLnBrk="1"/>
                      <a:r>
                        <a:rPr lang="ko-KR" altLang="en-US" dirty="0"/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3d scan </a:t>
                      </a:r>
                      <a:r>
                        <a:rPr lang="ko-KR" altLang="en-US" dirty="0"/>
                        <a:t>임시 뼈대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임시로 카메라 및 레이저 고정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554588"/>
                  </a:ext>
                </a:extLst>
              </a:tr>
              <a:tr h="5938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Microsoft </a:t>
                      </a:r>
                      <a:r>
                        <a:rPr lang="ko-KR" altLang="en-US" dirty="0"/>
                        <a:t>카메라로 레이저 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레이저 두께 및 산란 문제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437777"/>
                  </a:ext>
                </a:extLst>
              </a:tr>
              <a:tr h="5938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픽셀 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레이저 장비의 한계로 시도 </a:t>
                      </a: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50180"/>
                  </a:ext>
                </a:extLst>
              </a:tr>
              <a:tr h="5938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삼각법 적용 및 </a:t>
                      </a:r>
                      <a:r>
                        <a:rPr lang="en-US" altLang="ko-KR" dirty="0"/>
                        <a:t>3d scan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2d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Camera</a:t>
                      </a:r>
                      <a:r>
                        <a:rPr lang="ko-KR" altLang="en-US" dirty="0"/>
                        <a:t>의 배율 문제 발견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68"/>
                  </a:ext>
                </a:extLst>
              </a:tr>
              <a:tr h="5938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레이저와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구동장치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검토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레이저 선정 및 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기존 카메라의 한계로 인한 보류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117528"/>
                  </a:ext>
                </a:extLst>
              </a:tr>
              <a:tr h="5938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카메라 슬라이더 선정 및 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카메라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렌즈 선정 이후 검토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31211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C25A92-8909-5A26-241B-1520BC2F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6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E3218-D340-5DB7-DF5C-C98463BF3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E043DA4C-8552-FB25-6ABD-FFCE6C5D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688" y="1064953"/>
            <a:ext cx="4099231" cy="42237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1B07C7-A254-3C35-D24C-224A91DDE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0"/>
            <a:ext cx="6919785" cy="562232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[</a:t>
            </a:r>
            <a:r>
              <a:rPr lang="ko-KR" altLang="en-US" sz="2800" dirty="0"/>
              <a:t>기존</a:t>
            </a:r>
            <a:r>
              <a:rPr lang="en-US" altLang="ko-KR" sz="2800" dirty="0"/>
              <a:t>]2D</a:t>
            </a:r>
            <a:r>
              <a:rPr lang="ko-KR" altLang="en-US" sz="2800" dirty="0"/>
              <a:t> </a:t>
            </a:r>
            <a:r>
              <a:rPr lang="en-US" altLang="ko-KR" sz="2800" dirty="0"/>
              <a:t>Camera</a:t>
            </a:r>
            <a:r>
              <a:rPr lang="ko-KR" altLang="en-US" sz="2800" dirty="0"/>
              <a:t>를 통한 </a:t>
            </a:r>
            <a:r>
              <a:rPr lang="en-US" altLang="ko-KR" sz="2800" dirty="0"/>
              <a:t>3d Scanning Concept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4C721B-1E0C-B8D9-70C4-50966D73D83C}"/>
                  </a:ext>
                </a:extLst>
              </p:cNvPr>
              <p:cNvSpPr txBox="1"/>
              <p:nvPr/>
            </p:nvSpPr>
            <p:spPr>
              <a:xfrm>
                <a:off x="112113" y="5802574"/>
                <a:ext cx="11967774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픽셀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실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제거리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실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제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거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 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 ∗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4C721B-1E0C-B8D9-70C4-50966D73D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3" y="5802574"/>
                <a:ext cx="11967774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화살표: 아래로 구부러짐 13">
            <a:extLst>
              <a:ext uri="{FF2B5EF4-FFF2-40B4-BE49-F238E27FC236}">
                <a16:creationId xmlns:a16="http://schemas.microsoft.com/office/drawing/2014/main" id="{A8C949A8-2ABF-4634-0EBE-DDC4B5B7334A}"/>
              </a:ext>
            </a:extLst>
          </p:cNvPr>
          <p:cNvSpPr/>
          <p:nvPr/>
        </p:nvSpPr>
        <p:spPr>
          <a:xfrm>
            <a:off x="3192600" y="974942"/>
            <a:ext cx="1779373" cy="562232"/>
          </a:xfrm>
          <a:prstGeom prst="curvedDownArrow">
            <a:avLst>
              <a:gd name="adj1" fmla="val 25000"/>
              <a:gd name="adj2" fmla="val 50000"/>
              <a:gd name="adj3" fmla="val 288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FCA0FBE-A00D-EE2B-19A9-1F178ABA1D3F}"/>
                  </a:ext>
                </a:extLst>
              </p:cNvPr>
              <p:cNvSpPr/>
              <p:nvPr/>
            </p:nvSpPr>
            <p:spPr>
              <a:xfrm>
                <a:off x="3642985" y="1758778"/>
                <a:ext cx="3665605" cy="518984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FCA0FBE-A00D-EE2B-19A9-1F178ABA1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985" y="1758778"/>
                <a:ext cx="3665605" cy="51898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0D1A86-E3DD-CEA3-2F87-A12E6F75E46C}"/>
                  </a:ext>
                </a:extLst>
              </p:cNvPr>
              <p:cNvSpPr txBox="1"/>
              <p:nvPr/>
            </p:nvSpPr>
            <p:spPr>
              <a:xfrm>
                <a:off x="9334729" y="4620309"/>
                <a:ext cx="3089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0D1A86-E3DD-CEA3-2F87-A12E6F75E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29" y="4620309"/>
                <a:ext cx="30892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원호 29">
            <a:extLst>
              <a:ext uri="{FF2B5EF4-FFF2-40B4-BE49-F238E27FC236}">
                <a16:creationId xmlns:a16="http://schemas.microsoft.com/office/drawing/2014/main" id="{6577A630-49A4-27A2-B0DC-F18DCA351C17}"/>
              </a:ext>
            </a:extLst>
          </p:cNvPr>
          <p:cNvSpPr/>
          <p:nvPr/>
        </p:nvSpPr>
        <p:spPr>
          <a:xfrm>
            <a:off x="9181071" y="4738232"/>
            <a:ext cx="135968" cy="365581"/>
          </a:xfrm>
          <a:prstGeom prst="arc">
            <a:avLst>
              <a:gd name="adj1" fmla="val 16649730"/>
              <a:gd name="adj2" fmla="val 185120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EC4BE3-C5A3-5579-B238-AAC863ADF000}"/>
              </a:ext>
            </a:extLst>
          </p:cNvPr>
          <p:cNvGrpSpPr/>
          <p:nvPr/>
        </p:nvGrpSpPr>
        <p:grpSpPr>
          <a:xfrm>
            <a:off x="724081" y="1167714"/>
            <a:ext cx="4050792" cy="4072794"/>
            <a:chOff x="724081" y="1167714"/>
            <a:chExt cx="4050792" cy="407279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35E970B-3603-2C3A-8CAA-615724A5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4081" y="1167714"/>
              <a:ext cx="4050792" cy="4072794"/>
            </a:xfrm>
            <a:prstGeom prst="rect">
              <a:avLst/>
            </a:prstGeom>
          </p:spPr>
        </p:pic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7877D9E2-8282-9CA4-4B9D-E052ECE1C5EA}"/>
                </a:ext>
              </a:extLst>
            </p:cNvPr>
            <p:cNvSpPr/>
            <p:nvPr/>
          </p:nvSpPr>
          <p:spPr>
            <a:xfrm>
              <a:off x="2533936" y="4718628"/>
              <a:ext cx="153659" cy="414252"/>
            </a:xfrm>
            <a:prstGeom prst="arc">
              <a:avLst>
                <a:gd name="adj1" fmla="val 16530357"/>
                <a:gd name="adj2" fmla="val 1851204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4C7161B-AE48-F83E-8200-019FBDBFEF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67" y="4424363"/>
              <a:ext cx="389996" cy="428753"/>
            </a:xfrm>
            <a:prstGeom prst="line">
              <a:avLst/>
            </a:prstGeom>
            <a:ln w="9525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0DA30A-AFEE-FFDA-ECD8-8964305152B6}"/>
                    </a:ext>
                  </a:extLst>
                </p:cNvPr>
                <p:cNvSpPr txBox="1"/>
                <p:nvPr/>
              </p:nvSpPr>
              <p:spPr>
                <a:xfrm>
                  <a:off x="2606242" y="4593409"/>
                  <a:ext cx="30892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0DA30A-AFEE-FFDA-ECD8-896430515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242" y="4593409"/>
                  <a:ext cx="308920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DD4BE3EA-A4F0-667B-7E15-6942E9F8CFA1}"/>
              </a:ext>
            </a:extLst>
          </p:cNvPr>
          <p:cNvSpPr/>
          <p:nvPr/>
        </p:nvSpPr>
        <p:spPr>
          <a:xfrm>
            <a:off x="5657850" y="3082925"/>
            <a:ext cx="876300" cy="692150"/>
          </a:xfrm>
          <a:prstGeom prst="rightArrow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B04F39-23C8-B3ED-0A0D-98BFBDC0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9A3477-DB17-EE08-5043-75D43F7B8185}"/>
              </a:ext>
            </a:extLst>
          </p:cNvPr>
          <p:cNvCxnSpPr>
            <a:cxnSpLocks/>
          </p:cNvCxnSpPr>
          <p:nvPr/>
        </p:nvCxnSpPr>
        <p:spPr>
          <a:xfrm>
            <a:off x="9770533" y="4658783"/>
            <a:ext cx="13335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E7321AC-2460-8F40-B30D-180738CE8E2C}"/>
              </a:ext>
            </a:extLst>
          </p:cNvPr>
          <p:cNvCxnSpPr>
            <a:cxnSpLocks/>
          </p:cNvCxnSpPr>
          <p:nvPr/>
        </p:nvCxnSpPr>
        <p:spPr>
          <a:xfrm>
            <a:off x="9770533" y="4838299"/>
            <a:ext cx="133350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0B5F20F-18E3-44DA-BF3C-EDA5F869512F}"/>
              </a:ext>
            </a:extLst>
          </p:cNvPr>
          <p:cNvCxnSpPr>
            <a:cxnSpLocks/>
          </p:cNvCxnSpPr>
          <p:nvPr/>
        </p:nvCxnSpPr>
        <p:spPr>
          <a:xfrm>
            <a:off x="9840385" y="4658783"/>
            <a:ext cx="0" cy="17951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26D049-3086-B12E-946D-1D9FA0E1BD09}"/>
                  </a:ext>
                </a:extLst>
              </p:cNvPr>
              <p:cNvSpPr txBox="1"/>
              <p:nvPr/>
            </p:nvSpPr>
            <p:spPr>
              <a:xfrm>
                <a:off x="9770533" y="4655311"/>
                <a:ext cx="937061" cy="18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600" i="1" smtClean="0"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sz="600" i="1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sz="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600" i="1">
                          <a:latin typeface="Cambria Math" panose="02040503050406030204" pitchFamily="18" charset="0"/>
                        </a:rPr>
                        <m:t>변</m:t>
                      </m:r>
                      <m:r>
                        <a:rPr lang="ko-KR" altLang="en-US" sz="600" i="1" smtClean="0">
                          <a:latin typeface="Cambria Math" panose="02040503050406030204" pitchFamily="18" charset="0"/>
                        </a:rPr>
                        <m:t>위</m:t>
                      </m:r>
                      <m:r>
                        <a:rPr lang="en-US" altLang="ko-KR" sz="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6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altLang="ko-KR" sz="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26D049-3086-B12E-946D-1D9FA0E1B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533" y="4655311"/>
                <a:ext cx="937061" cy="1864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29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805E-6C67-C7F6-C533-86A17BC0D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FAD33-B5D0-489E-A20D-9B2F6BDF3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2940051" cy="56223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기존</a:t>
            </a:r>
            <a:r>
              <a:rPr lang="en-US" altLang="ko-KR" sz="2800" dirty="0"/>
              <a:t> </a:t>
            </a:r>
            <a:r>
              <a:rPr lang="ko-KR" altLang="en-US" sz="2800" dirty="0"/>
              <a:t>방식의 한계</a:t>
            </a:r>
          </a:p>
        </p:txBody>
      </p:sp>
      <p:pic>
        <p:nvPicPr>
          <p:cNvPr id="4" name="그림 3" descr="도표, 라인, 스케치이(가) 표시된 사진&#10;&#10;자동 생성된 설명">
            <a:extLst>
              <a:ext uri="{FF2B5EF4-FFF2-40B4-BE49-F238E27FC236}">
                <a16:creationId xmlns:a16="http://schemas.microsoft.com/office/drawing/2014/main" id="{04C89037-24D2-73CE-4426-F12C42F80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" y="1613651"/>
            <a:ext cx="7422403" cy="3630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EF47E-39AB-4FB9-FFB0-476FBEE63678}"/>
              </a:ext>
            </a:extLst>
          </p:cNvPr>
          <p:cNvSpPr txBox="1"/>
          <p:nvPr/>
        </p:nvSpPr>
        <p:spPr>
          <a:xfrm>
            <a:off x="80064" y="5428390"/>
            <a:ext cx="1196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높이에 따라 같은 물체가 다른 크기로 이미지 센서에 상이 맺힘        </a:t>
            </a:r>
            <a:r>
              <a:rPr lang="en-US" altLang="ko-KR" dirty="0">
                <a:sym typeface="Wingdings" panose="05000000000000000000" pitchFamily="2" charset="2"/>
              </a:rPr>
              <a:t>          </a:t>
            </a:r>
            <a:r>
              <a:rPr lang="ko-KR" altLang="en-US" dirty="0">
                <a:sym typeface="Wingdings" panose="05000000000000000000" pitchFamily="2" charset="2"/>
              </a:rPr>
              <a:t>픽셀당 실제 거리가 달라짐</a:t>
            </a:r>
            <a:r>
              <a:rPr lang="ko-KR" altLang="en-US" dirty="0"/>
              <a:t>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E6E4F-7210-F74C-4ED3-3EAA1AD36931}"/>
              </a:ext>
            </a:extLst>
          </p:cNvPr>
          <p:cNvSpPr txBox="1"/>
          <p:nvPr/>
        </p:nvSpPr>
        <p:spPr>
          <a:xfrm>
            <a:off x="7508643" y="3099142"/>
            <a:ext cx="63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FF5140-3C24-2F22-A5A0-42B0A9D3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325" y="1613651"/>
            <a:ext cx="3837513" cy="311922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82297-A048-E166-027A-4835A4B9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60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FB48-B068-8250-83D3-F8A524C8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C7F387-BBCD-11BE-9C2B-85135F494BB9}"/>
              </a:ext>
            </a:extLst>
          </p:cNvPr>
          <p:cNvSpPr txBox="1"/>
          <p:nvPr/>
        </p:nvSpPr>
        <p:spPr>
          <a:xfrm>
            <a:off x="80064" y="6076090"/>
            <a:ext cx="1196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Telecentric Lens</a:t>
            </a:r>
            <a:r>
              <a:rPr lang="ko-KR" altLang="en-US" dirty="0"/>
              <a:t>를 통해 배율을 고정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높이가 달라도 같은 길이로 상이 맺힘</a:t>
            </a:r>
            <a:endParaRPr lang="ko-KR" altLang="en-US" dirty="0"/>
          </a:p>
        </p:txBody>
      </p:sp>
      <p:pic>
        <p:nvPicPr>
          <p:cNvPr id="1028" name="Picture 4" descr="Telecentric 렌즈 설계 원리 및 기술적 장점 | 캔릴">
            <a:extLst>
              <a:ext uri="{FF2B5EF4-FFF2-40B4-BE49-F238E27FC236}">
                <a16:creationId xmlns:a16="http://schemas.microsoft.com/office/drawing/2014/main" id="{E19AB93B-B9A6-FCFB-D800-D654165B6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90" y="3047702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7C731-4DBE-A468-DA51-6A15967AB690}"/>
              </a:ext>
            </a:extLst>
          </p:cNvPr>
          <p:cNvSpPr txBox="1"/>
          <p:nvPr/>
        </p:nvSpPr>
        <p:spPr>
          <a:xfrm>
            <a:off x="5972431" y="5518973"/>
            <a:ext cx="469556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Source: </a:t>
            </a:r>
            <a:r>
              <a:rPr lang="en-US" altLang="ko-KR" sz="900" dirty="0" err="1"/>
              <a:t>Canrill</a:t>
            </a:r>
            <a:r>
              <a:rPr lang="en-US" altLang="ko-KR" sz="900" dirty="0"/>
              <a:t> Optics, "Design Principle and Technical Advantages of Telecentric Lens"</a:t>
            </a:r>
            <a:endParaRPr lang="ko-KR" altLang="en-US" sz="9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C69D0AE-DF75-2BE1-6CAB-62E3B5BE2840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3746501" cy="562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대안</a:t>
            </a:r>
            <a:r>
              <a:rPr lang="en-US" altLang="ko-KR" sz="2800" dirty="0"/>
              <a:t>: Telecentric Lens</a:t>
            </a:r>
            <a:endParaRPr lang="ko-KR" altLang="en-US" sz="2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697910-250D-E597-EC2D-7B686135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96" y="796799"/>
            <a:ext cx="4251204" cy="5264401"/>
          </a:xfrm>
          <a:prstGeom prst="rect">
            <a:avLst/>
          </a:prstGeom>
        </p:spPr>
      </p:pic>
      <p:pic>
        <p:nvPicPr>
          <p:cNvPr id="1030" name="Picture 6" descr="The Advantages of Telecentricity | Edmund Optics">
            <a:extLst>
              <a:ext uri="{FF2B5EF4-FFF2-40B4-BE49-F238E27FC236}">
                <a16:creationId xmlns:a16="http://schemas.microsoft.com/office/drawing/2014/main" id="{116D1686-9B89-55E9-8348-5AA4CE391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81" y="281116"/>
            <a:ext cx="4651117" cy="288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B68B63-1A47-0F9A-5AEA-8F44F18FF878}"/>
              </a:ext>
            </a:extLst>
          </p:cNvPr>
          <p:cNvSpPr txBox="1"/>
          <p:nvPr/>
        </p:nvSpPr>
        <p:spPr>
          <a:xfrm>
            <a:off x="6063951" y="3147860"/>
            <a:ext cx="469556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Source: Edmund Optics, "The Advantages of </a:t>
            </a:r>
            <a:r>
              <a:rPr lang="en-US" altLang="ko-KR" sz="900" dirty="0" err="1"/>
              <a:t>Telecentricity</a:t>
            </a:r>
            <a:r>
              <a:rPr lang="en-US" altLang="ko-KR" sz="900" dirty="0"/>
              <a:t>" </a:t>
            </a:r>
            <a:endParaRPr lang="ko-KR" altLang="en-US" sz="9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9BCB42-B20A-B8A8-5004-EDAC49F6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0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220CD-F790-3B9E-BAA4-B5F163EF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C93F8C09-E51B-C3F2-6C3A-D03EC8188FF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5162551" cy="5622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Telecentric</a:t>
            </a:r>
            <a:r>
              <a:rPr lang="ko-KR" altLang="en-US" sz="2800" dirty="0"/>
              <a:t> </a:t>
            </a:r>
            <a:r>
              <a:rPr lang="en-US" altLang="ko-KR" sz="2800" dirty="0"/>
              <a:t>Lens &amp; 2D Camera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C4CF9-DF66-FF97-9C21-8110BE3939CC}"/>
              </a:ext>
            </a:extLst>
          </p:cNvPr>
          <p:cNvSpPr txBox="1"/>
          <p:nvPr/>
        </p:nvSpPr>
        <p:spPr>
          <a:xfrm>
            <a:off x="2648584" y="3746603"/>
            <a:ext cx="2198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TCL0.3X-130I-HR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947BD8-998E-B303-E9FF-84E20120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51224" y="781252"/>
            <a:ext cx="2193409" cy="3800793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CC024AE-425E-E595-C9FD-5CDE16AE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61935"/>
              </p:ext>
            </p:extLst>
          </p:nvPr>
        </p:nvGraphicFramePr>
        <p:xfrm>
          <a:off x="1351818" y="4257057"/>
          <a:ext cx="479221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093">
                  <a:extLst>
                    <a:ext uri="{9D8B030D-6E8A-4147-A177-3AD203B41FA5}">
                      <a16:colId xmlns:a16="http://schemas.microsoft.com/office/drawing/2014/main" val="4052191833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3617556908"/>
                    </a:ext>
                  </a:extLst>
                </a:gridCol>
              </a:tblGrid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Specification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339028"/>
                  </a:ext>
                </a:extLst>
              </a:tr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MAG(</a:t>
                      </a:r>
                      <a:r>
                        <a:rPr lang="ko-KR" altLang="en-US" dirty="0"/>
                        <a:t>배율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20250"/>
                  </a:ext>
                </a:extLst>
              </a:tr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W.D(Working Distance)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130mm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506789"/>
                  </a:ext>
                </a:extLst>
              </a:tr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Resolution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17.7um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682940"/>
                  </a:ext>
                </a:extLst>
              </a:tr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D.O.F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7mm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20909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9AF51856-8389-0E0B-79C5-AD58D4C32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581" y="1649502"/>
            <a:ext cx="2510421" cy="20642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FF1217-D7B5-396C-80A6-3E2A79755EAB}"/>
              </a:ext>
            </a:extLst>
          </p:cNvPr>
          <p:cNvSpPr txBox="1"/>
          <p:nvPr/>
        </p:nvSpPr>
        <p:spPr>
          <a:xfrm>
            <a:off x="7706972" y="3746603"/>
            <a:ext cx="2179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GRS3-USB3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F4B402E-37B9-65AD-D8CB-B9ED05311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750920"/>
              </p:ext>
            </p:extLst>
          </p:nvPr>
        </p:nvGraphicFramePr>
        <p:xfrm>
          <a:off x="6739330" y="4257057"/>
          <a:ext cx="411491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17">
                  <a:extLst>
                    <a:ext uri="{9D8B030D-6E8A-4147-A177-3AD203B41FA5}">
                      <a16:colId xmlns:a16="http://schemas.microsoft.com/office/drawing/2014/main" val="4052191833"/>
                    </a:ext>
                  </a:extLst>
                </a:gridCol>
                <a:gridCol w="2463602">
                  <a:extLst>
                    <a:ext uri="{9D8B030D-6E8A-4147-A177-3AD203B41FA5}">
                      <a16:colId xmlns:a16="http://schemas.microsoft.com/office/drawing/2014/main" val="3617556908"/>
                    </a:ext>
                  </a:extLst>
                </a:gridCol>
              </a:tblGrid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Specification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339028"/>
                  </a:ext>
                </a:extLst>
              </a:tr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Sensing Area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11.26mm x 11.26mm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20250"/>
                  </a:ext>
                </a:extLst>
              </a:tr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Pixel Size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5.5um x 5.5um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506789"/>
                  </a:ext>
                </a:extLst>
              </a:tr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Resolution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2048 x 2048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682940"/>
                  </a:ext>
                </a:extLst>
              </a:tr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Interface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USB 3.0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20909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ECFA60-5CE8-D245-A39B-F48C884B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96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7F1EF-EFE9-84B2-6D9D-C8FCF29D9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444E3679-CD53-EB77-5280-1CF826AD81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143500" cy="5622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Telecentric</a:t>
            </a:r>
            <a:r>
              <a:rPr lang="ko-KR" altLang="en-US" sz="2800" dirty="0"/>
              <a:t> </a:t>
            </a:r>
            <a:r>
              <a:rPr lang="en-US" altLang="ko-KR" sz="2800" dirty="0"/>
              <a:t>Lens &amp; 2D Camera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BA910-0D06-94EE-CAB2-6CBD28041C35}"/>
                  </a:ext>
                </a:extLst>
              </p:cNvPr>
              <p:cNvSpPr txBox="1"/>
              <p:nvPr/>
            </p:nvSpPr>
            <p:spPr>
              <a:xfrm>
                <a:off x="407988" y="802467"/>
                <a:ext cx="11376024" cy="1060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𝐻𝑜𝑟𝑖𝑧𝑜𝑛𝑡𝑎𝑙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𝐹𝑂𝑉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센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가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크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𝑃𝑀𝐴𝐺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11.26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0.3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=37.5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:pPr algn="ctr"/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𝑒𝑟𝑡𝑖𝑐𝑎𝑙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𝐹𝑂𝑉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센서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세로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크기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𝑃𝑀𝐴𝐺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11.26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0.3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=37.5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BA910-0D06-94EE-CAB2-6CBD28041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8" y="802467"/>
                <a:ext cx="11376024" cy="1060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72700EE-462C-00CC-6F2F-EAA16A6DA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136999"/>
              </p:ext>
            </p:extLst>
          </p:nvPr>
        </p:nvGraphicFramePr>
        <p:xfrm>
          <a:off x="3714384" y="2103120"/>
          <a:ext cx="476323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093">
                  <a:extLst>
                    <a:ext uri="{9D8B030D-6E8A-4147-A177-3AD203B41FA5}">
                      <a16:colId xmlns:a16="http://schemas.microsoft.com/office/drawing/2014/main" val="4052191833"/>
                    </a:ext>
                  </a:extLst>
                </a:gridCol>
                <a:gridCol w="2114139">
                  <a:extLst>
                    <a:ext uri="{9D8B030D-6E8A-4147-A177-3AD203B41FA5}">
                      <a16:colId xmlns:a16="http://schemas.microsoft.com/office/drawing/2014/main" val="3617556908"/>
                    </a:ext>
                  </a:extLst>
                </a:gridCol>
              </a:tblGrid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Specification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339028"/>
                  </a:ext>
                </a:extLst>
              </a:tr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Horizontal FOV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37.5mm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20250"/>
                  </a:ext>
                </a:extLst>
              </a:tr>
              <a:tr h="26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Vertical FOV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37.5mm(??)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506789"/>
                  </a:ext>
                </a:extLst>
              </a:tr>
            </a:tbl>
          </a:graphicData>
        </a:graphic>
      </p:graphicFrame>
      <p:pic>
        <p:nvPicPr>
          <p:cNvPr id="4" name="그림 3" descr="측정 스틱, 텍스트, 자, 흑백이(가) 표시된 사진&#10;&#10;자동 생성된 설명">
            <a:extLst>
              <a:ext uri="{FF2B5EF4-FFF2-40B4-BE49-F238E27FC236}">
                <a16:creationId xmlns:a16="http://schemas.microsoft.com/office/drawing/2014/main" id="{FD635438-1883-AA22-B668-32BE97D1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96" y="3384550"/>
            <a:ext cx="4396939" cy="3048000"/>
          </a:xfrm>
          <a:prstGeom prst="rect">
            <a:avLst/>
          </a:prstGeom>
        </p:spPr>
      </p:pic>
      <p:pic>
        <p:nvPicPr>
          <p:cNvPr id="6" name="그림 5" descr="측정 스틱, 텍스트, 자, 흑백이(가) 표시된 사진&#10;&#10;자동 생성된 설명">
            <a:extLst>
              <a:ext uri="{FF2B5EF4-FFF2-40B4-BE49-F238E27FC236}">
                <a16:creationId xmlns:a16="http://schemas.microsoft.com/office/drawing/2014/main" id="{3420FCA8-8C28-0937-7F12-E269C5F1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84550"/>
            <a:ext cx="4278115" cy="304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477C21-61BF-349B-1B44-19B9A00D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60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63453-740C-164C-4020-79B301930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B5C3FBE-F039-CA71-4FCD-645560D2C6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43450" cy="5622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Laser Problem &amp; Searching </a:t>
            </a:r>
            <a:endParaRPr lang="ko-KR" altLang="en-US" sz="2800" dirty="0"/>
          </a:p>
        </p:txBody>
      </p:sp>
      <p:pic>
        <p:nvPicPr>
          <p:cNvPr id="5" name="그림 4" descr="측정 스틱, 텍스트, 자, 실내이(가) 표시된 사진&#10;&#10;자동 생성된 설명">
            <a:extLst>
              <a:ext uri="{FF2B5EF4-FFF2-40B4-BE49-F238E27FC236}">
                <a16:creationId xmlns:a16="http://schemas.microsoft.com/office/drawing/2014/main" id="{2B5CCD43-C5C1-4218-568B-D18D0F9B0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3" y="1225550"/>
            <a:ext cx="3537318" cy="3473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F5619-F168-0122-F630-6D2FC8F97990}"/>
              </a:ext>
            </a:extLst>
          </p:cNvPr>
          <p:cNvSpPr txBox="1"/>
          <p:nvPr/>
        </p:nvSpPr>
        <p:spPr>
          <a:xfrm>
            <a:off x="4170362" y="1279009"/>
            <a:ext cx="633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Problem: Laser</a:t>
            </a:r>
            <a:r>
              <a:rPr lang="ko-KR" altLang="en-US" dirty="0"/>
              <a:t>의 산란 및 두꺼운 두께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레이저 검출 장애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0F476-4A14-E181-49FE-94F4335334B8}"/>
              </a:ext>
            </a:extLst>
          </p:cNvPr>
          <p:cNvSpPr txBox="1"/>
          <p:nvPr/>
        </p:nvSpPr>
        <p:spPr>
          <a:xfrm>
            <a:off x="4170362" y="1907659"/>
            <a:ext cx="7285038" cy="1287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/>
              <a:t>TCL0.3X-130I-HR</a:t>
            </a:r>
            <a:r>
              <a:rPr lang="en-US" altLang="ko-KR" dirty="0"/>
              <a:t>’</a:t>
            </a:r>
            <a:r>
              <a:rPr lang="ko-KR" altLang="en-US" dirty="0"/>
              <a:t>의 </a:t>
            </a:r>
            <a:r>
              <a:rPr lang="en-US" altLang="ko-KR" dirty="0"/>
              <a:t>Working Distance</a:t>
            </a:r>
            <a:r>
              <a:rPr lang="ko-KR" altLang="en-US" dirty="0"/>
              <a:t>가 </a:t>
            </a:r>
            <a:r>
              <a:rPr lang="en-US" altLang="ko-KR" dirty="0"/>
              <a:t>13cm</a:t>
            </a:r>
            <a:r>
              <a:rPr lang="ko-KR" altLang="en-US" dirty="0"/>
              <a:t>인 것을 감안했을 때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레이저의 </a:t>
            </a:r>
            <a:r>
              <a:rPr lang="en-US" altLang="ko-KR" dirty="0">
                <a:sym typeface="Wingdings" panose="05000000000000000000" pitchFamily="2" charset="2"/>
              </a:rPr>
              <a:t>Working Distance</a:t>
            </a:r>
            <a:r>
              <a:rPr lang="ko-KR" altLang="en-US" dirty="0">
                <a:sym typeface="Wingdings" panose="05000000000000000000" pitchFamily="2" charset="2"/>
              </a:rPr>
              <a:t>는 대략 </a:t>
            </a:r>
            <a:r>
              <a:rPr lang="en-US" altLang="ko-KR" dirty="0">
                <a:sym typeface="Wingdings" panose="05000000000000000000" pitchFamily="2" charset="2"/>
              </a:rPr>
              <a:t>20cm</a:t>
            </a:r>
            <a:r>
              <a:rPr lang="ko-KR" altLang="en-US" dirty="0">
                <a:sym typeface="Wingdings" panose="05000000000000000000" pitchFamily="2" charset="2"/>
              </a:rPr>
              <a:t>로 설정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20cm distance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Line Width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1mm </a:t>
            </a:r>
            <a:r>
              <a:rPr lang="ko-KR" altLang="en-US" dirty="0">
                <a:sym typeface="Wingdings" panose="05000000000000000000" pitchFamily="2" charset="2"/>
              </a:rPr>
              <a:t>미만인 제품 탐색 및 선정</a:t>
            </a:r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45CE840-AC20-DF8C-26B4-EA9C6FEEA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463836"/>
              </p:ext>
            </p:extLst>
          </p:nvPr>
        </p:nvGraphicFramePr>
        <p:xfrm>
          <a:off x="4114800" y="3207506"/>
          <a:ext cx="711593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687">
                  <a:extLst>
                    <a:ext uri="{9D8B030D-6E8A-4147-A177-3AD203B41FA5}">
                      <a16:colId xmlns:a16="http://schemas.microsoft.com/office/drawing/2014/main" val="3364476372"/>
                    </a:ext>
                  </a:extLst>
                </a:gridCol>
                <a:gridCol w="5048250">
                  <a:extLst>
                    <a:ext uri="{9D8B030D-6E8A-4147-A177-3AD203B41FA5}">
                      <a16:colId xmlns:a16="http://schemas.microsoft.com/office/drawing/2014/main" val="2686737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Specification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원하는 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76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Working Distance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20cm </a:t>
                      </a:r>
                      <a:r>
                        <a:rPr lang="ko-KR" altLang="en-US" dirty="0"/>
                        <a:t>근처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335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Line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Width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1mm</a:t>
                      </a:r>
                      <a:r>
                        <a:rPr lang="ko-KR" altLang="en-US" dirty="0"/>
                        <a:t> 미만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88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Wavelength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Visible Light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9074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C6FA88-2DDB-16BB-BD82-9F750811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23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5BB42-5A7C-4FED-840D-59BB37C3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413625DB-C374-1322-9F4F-0197A2D6DF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43450" cy="5622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Laser Problem &amp; Searching 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C50254-C221-D08F-D0A0-F77D3C89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20" y="1015609"/>
            <a:ext cx="4519131" cy="4496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DA7D5-69A6-C97D-0C55-F50A0666E920}"/>
              </a:ext>
            </a:extLst>
          </p:cNvPr>
          <p:cNvSpPr txBox="1"/>
          <p:nvPr/>
        </p:nvSpPr>
        <p:spPr>
          <a:xfrm>
            <a:off x="241620" y="5657725"/>
            <a:ext cx="4519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PICOTRONIC, </a:t>
            </a:r>
            <a:r>
              <a:rPr lang="tr-TR" altLang="ko-KR" dirty="0"/>
              <a:t>LI650-5-5(8x26)45DEG-F250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80DA4210-E2CC-04D4-0CE4-346105C579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9441080"/>
                  </p:ext>
                </p:extLst>
              </p:nvPr>
            </p:nvGraphicFramePr>
            <p:xfrm>
              <a:off x="4838380" y="2282019"/>
              <a:ext cx="7112000" cy="360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7904">
                      <a:extLst>
                        <a:ext uri="{9D8B030D-6E8A-4147-A177-3AD203B41FA5}">
                          <a16:colId xmlns:a16="http://schemas.microsoft.com/office/drawing/2014/main" val="1118150008"/>
                        </a:ext>
                      </a:extLst>
                    </a:gridCol>
                    <a:gridCol w="5004096">
                      <a:extLst>
                        <a:ext uri="{9D8B030D-6E8A-4147-A177-3AD203B41FA5}">
                          <a16:colId xmlns:a16="http://schemas.microsoft.com/office/drawing/2014/main" val="32068525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Specification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Value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854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Wavelength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620nm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9016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Focus(fixed)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250mm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3084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Line Thickness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Under 0.5mm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5306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Fan Angle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662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Area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Almost 500mm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3990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Output Power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5mW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712824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Operating Voltage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4.5-5.5V DC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9783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Price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제품</a:t>
                          </a:r>
                          <a:r>
                            <a:rPr lang="en-US" altLang="ko-KR" dirty="0"/>
                            <a:t>(52,86</a:t>
                          </a:r>
                          <a:r>
                            <a:rPr lang="ko-KR" altLang="en-US" dirty="0"/>
                            <a:t>유로</a:t>
                          </a:r>
                          <a:r>
                            <a:rPr lang="en-US" altLang="ko-KR" dirty="0"/>
                            <a:t>[</a:t>
                          </a: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77,921.45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원</a:t>
                          </a: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]) + 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배송</a:t>
                          </a: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(74,90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유로</a:t>
                          </a: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[110,410.84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원</a:t>
                          </a: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]) = 187,298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원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489937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80DA4210-E2CC-04D4-0CE4-346105C579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9441080"/>
                  </p:ext>
                </p:extLst>
              </p:nvPr>
            </p:nvGraphicFramePr>
            <p:xfrm>
              <a:off x="4838380" y="2282019"/>
              <a:ext cx="7112000" cy="360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7904">
                      <a:extLst>
                        <a:ext uri="{9D8B030D-6E8A-4147-A177-3AD203B41FA5}">
                          <a16:colId xmlns:a16="http://schemas.microsoft.com/office/drawing/2014/main" val="1118150008"/>
                        </a:ext>
                      </a:extLst>
                    </a:gridCol>
                    <a:gridCol w="5004096">
                      <a:extLst>
                        <a:ext uri="{9D8B030D-6E8A-4147-A177-3AD203B41FA5}">
                          <a16:colId xmlns:a16="http://schemas.microsoft.com/office/drawing/2014/main" val="32068525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Specification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Value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854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Wavelength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620nm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9016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Focus(fixed)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250mm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3084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Line Thickness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Under 0.5mm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5306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Fan Angle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214" t="-408197" r="-487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62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Area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Almost 500mm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3990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Output Power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5mW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712824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Operating Voltage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4.5-5.5V DC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978317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Price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제품</a:t>
                          </a:r>
                          <a:r>
                            <a:rPr lang="en-US" altLang="ko-KR" dirty="0"/>
                            <a:t>(52,86</a:t>
                          </a:r>
                          <a:r>
                            <a:rPr lang="ko-KR" altLang="en-US" dirty="0"/>
                            <a:t>유로</a:t>
                          </a:r>
                          <a:r>
                            <a:rPr lang="en-US" altLang="ko-KR" dirty="0"/>
                            <a:t>[</a:t>
                          </a: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77,921.45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원</a:t>
                          </a: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]) + 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배송</a:t>
                          </a: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(74,90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유로</a:t>
                          </a: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[110,410.84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원</a:t>
                          </a: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]) = 187,298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원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489937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129D17-5455-AC0E-D608-3DD16CB8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6633-CC74-4E33-A77B-10C3D0F6FC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42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629</Words>
  <Application>Microsoft Office PowerPoint</Application>
  <PresentationFormat>와이드스크린</PresentationFormat>
  <Paragraphs>180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apple sd gothic neo</vt:lpstr>
      <vt:lpstr>Arial Unicode MS</vt:lpstr>
      <vt:lpstr>맑은 고딕</vt:lpstr>
      <vt:lpstr>Arial</vt:lpstr>
      <vt:lpstr>Cambria Math</vt:lpstr>
      <vt:lpstr>Wingdings</vt:lpstr>
      <vt:lpstr>Office 테마</vt:lpstr>
      <vt:lpstr>7주차 캡스톤 연구진행 보고서</vt:lpstr>
      <vt:lpstr>지난 연구목표</vt:lpstr>
      <vt:lpstr>[기존]2D Camera를 통한 3d Scanning Concept</vt:lpstr>
      <vt:lpstr>기존 방식의 한계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윤기 노</dc:creator>
  <cp:lastModifiedBy>윤기 노</cp:lastModifiedBy>
  <cp:revision>190</cp:revision>
  <dcterms:created xsi:type="dcterms:W3CDTF">2024-10-08T11:28:24Z</dcterms:created>
  <dcterms:modified xsi:type="dcterms:W3CDTF">2024-12-01T04:30:58Z</dcterms:modified>
</cp:coreProperties>
</file>